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2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5"/>
  </p:handoutMasterIdLst>
  <p:sldIdLst>
    <p:sldId id="256" r:id="rId2"/>
    <p:sldId id="274" r:id="rId3"/>
    <p:sldId id="257" r:id="rId4"/>
    <p:sldId id="258" r:id="rId5"/>
    <p:sldId id="271" r:id="rId6"/>
    <p:sldId id="272" r:id="rId7"/>
    <p:sldId id="264" r:id="rId8"/>
    <p:sldId id="265" r:id="rId9"/>
    <p:sldId id="266" r:id="rId10"/>
    <p:sldId id="269" r:id="rId11"/>
    <p:sldId id="273" r:id="rId12"/>
    <p:sldId id="270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1918"/>
    <a:srgbClr val="2A170F"/>
    <a:srgbClr val="212932"/>
    <a:srgbClr val="374454"/>
    <a:srgbClr val="758DAF"/>
    <a:srgbClr val="AE0001"/>
    <a:srgbClr val="02489D"/>
    <a:srgbClr val="270100"/>
    <a:srgbClr val="591103"/>
    <a:srgbClr val="213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47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2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6752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14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90975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56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889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92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82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56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8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85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27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40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88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2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29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lesya_karpova@inbox.ru" TargetMode="External"/><Relationship Id="rId2" Type="http://schemas.openxmlformats.org/officeDocument/2006/relationships/hyperlink" Target="mailto:int8vid-kohma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hyperlink" Target="https://youtube.com/playlist?list=PL4ohxNJWSSBkBiR89XaHee_ulhycZqD-m" TargetMode="External"/><Relationship Id="rId7" Type="http://schemas.openxmlformats.org/officeDocument/2006/relationships/image" Target="../media/image33.gif"/><Relationship Id="rId2" Type="http://schemas.openxmlformats.org/officeDocument/2006/relationships/hyperlink" Target="https://www.livemaster.ru/masterclasses/rabota-s-bumagoj/perepletnoe-del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hyperlink" Target="http://nozdr.ru/biblio/remjosla/books" TargetMode="External"/><Relationship Id="rId4" Type="http://schemas.openxmlformats.org/officeDocument/2006/relationships/hyperlink" Target="https://www.youtube.com/playlist?list=PL9bpzVdNsr_MJ22cfNXSZ5PA57uNv4qQg" TargetMode="External"/><Relationship Id="rId9" Type="http://schemas.openxmlformats.org/officeDocument/2006/relationships/image" Target="../media/image35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31786" y="2058084"/>
            <a:ext cx="7603097" cy="927281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«Переплетно-картонажное дело в коррекционной школе: </a:t>
            </a:r>
            <a:b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</a:br>
            <a:r>
              <a:rPr lang="ru-RU" sz="4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от идеи к результатам»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9513" y="5000548"/>
            <a:ext cx="655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dirty="0" smtClean="0">
                <a:solidFill>
                  <a:srgbClr val="EBEBEB">
                    <a:lumMod val="50000"/>
                  </a:srgbClr>
                </a:solidFill>
                <a:latin typeface="Garamond" panose="02020404030301010803"/>
              </a:rPr>
              <a:t>Автор: </a:t>
            </a:r>
            <a:r>
              <a:rPr lang="ru-RU" dirty="0">
                <a:solidFill>
                  <a:srgbClr val="EBEBEB">
                    <a:lumMod val="50000"/>
                  </a:srgbClr>
                </a:solidFill>
                <a:latin typeface="Garamond" panose="02020404030301010803"/>
              </a:rPr>
              <a:t>Карпова Олеся Юрьевна,</a:t>
            </a:r>
          </a:p>
          <a:p>
            <a:pPr defTabSz="457200"/>
            <a:r>
              <a:rPr lang="ru-RU" dirty="0">
                <a:solidFill>
                  <a:srgbClr val="EBEBEB">
                    <a:lumMod val="50000"/>
                  </a:srgbClr>
                </a:solidFill>
                <a:latin typeface="Garamond" panose="02020404030301010803"/>
              </a:rPr>
              <a:t>учитель высшей квалификационной </a:t>
            </a:r>
            <a:r>
              <a:rPr lang="ru-RU" dirty="0" smtClean="0">
                <a:solidFill>
                  <a:srgbClr val="EBEBEB">
                    <a:lumMod val="50000"/>
                  </a:srgbClr>
                </a:solidFill>
                <a:latin typeface="Garamond" panose="02020404030301010803"/>
              </a:rPr>
              <a:t>категории</a:t>
            </a:r>
          </a:p>
          <a:p>
            <a:pPr defTabSz="457200"/>
            <a:r>
              <a:rPr lang="ru-RU" dirty="0" smtClean="0">
                <a:solidFill>
                  <a:srgbClr val="EBEBEB">
                    <a:lumMod val="50000"/>
                  </a:srgbClr>
                </a:solidFill>
                <a:latin typeface="Garamond" panose="02020404030301010803"/>
              </a:rPr>
              <a:t>Адрес: 153511, Ивановская обл., г. Кохма,</a:t>
            </a:r>
          </a:p>
          <a:p>
            <a:pPr defTabSz="457200"/>
            <a:r>
              <a:rPr lang="ru-RU" dirty="0">
                <a:solidFill>
                  <a:srgbClr val="EBEBEB">
                    <a:lumMod val="50000"/>
                  </a:srgbClr>
                </a:solidFill>
                <a:latin typeface="Garamond" panose="02020404030301010803"/>
              </a:rPr>
              <a:t>п</a:t>
            </a:r>
            <a:r>
              <a:rPr lang="ru-RU" dirty="0" smtClean="0">
                <a:solidFill>
                  <a:srgbClr val="EBEBEB">
                    <a:lumMod val="50000"/>
                  </a:srgbClr>
                </a:solidFill>
                <a:latin typeface="Garamond" panose="02020404030301010803"/>
              </a:rPr>
              <a:t>ер. Ивановский, д.3. Телефон/факс: (4932)55-10-86</a:t>
            </a:r>
          </a:p>
          <a:p>
            <a:pPr defTabSz="457200"/>
            <a:r>
              <a:rPr lang="en-US" dirty="0" smtClean="0">
                <a:solidFill>
                  <a:srgbClr val="EBEBEB">
                    <a:lumMod val="50000"/>
                  </a:srgbClr>
                </a:solidFill>
                <a:latin typeface="Garamond" panose="02020404030301010803"/>
              </a:rPr>
              <a:t>E-mail</a:t>
            </a:r>
            <a:r>
              <a:rPr lang="ru-RU" dirty="0" smtClean="0">
                <a:solidFill>
                  <a:srgbClr val="EBEBEB">
                    <a:lumMod val="50000"/>
                  </a:srgbClr>
                </a:solidFill>
                <a:latin typeface="Garamond" panose="02020404030301010803"/>
              </a:rPr>
              <a:t>: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/>
                <a:hlinkClick r:id="rId2"/>
              </a:rPr>
              <a:t>int8vid-kohma@mail.ru</a:t>
            </a:r>
            <a:endParaRPr lang="en-US" dirty="0" smtClean="0">
              <a:solidFill>
                <a:prstClr val="black"/>
              </a:solidFill>
              <a:latin typeface="Garamond" panose="02020404030301010803"/>
            </a:endParaRPr>
          </a:p>
          <a:p>
            <a:pPr defTabSz="457200"/>
            <a:r>
              <a:rPr lang="ru-RU" dirty="0" smtClean="0">
                <a:solidFill>
                  <a:prstClr val="black"/>
                </a:solidFill>
                <a:latin typeface="Garamond" panose="02020404030301010803"/>
              </a:rPr>
              <a:t>	   </a:t>
            </a:r>
            <a:r>
              <a:rPr lang="en-US" dirty="0" smtClean="0">
                <a:solidFill>
                  <a:prstClr val="black"/>
                </a:solidFill>
                <a:latin typeface="Garamond" panose="02020404030301010803"/>
                <a:hlinkClick r:id="rId3"/>
              </a:rPr>
              <a:t>olesya_karpova@inbox.ru</a:t>
            </a:r>
            <a:endParaRPr lang="ru-RU" dirty="0" smtClean="0">
              <a:solidFill>
                <a:prstClr val="black"/>
              </a:solidFill>
              <a:latin typeface="Garamond" panose="02020404030301010803"/>
            </a:endParaRPr>
          </a:p>
          <a:p>
            <a:pPr defTabSz="457200"/>
            <a:endParaRPr lang="ru-RU" dirty="0">
              <a:solidFill>
                <a:prstClr val="black"/>
              </a:solidFill>
              <a:latin typeface="Garamond" panose="02020404030301010803"/>
            </a:endParaRPr>
          </a:p>
          <a:p>
            <a:pPr defTabSz="457200"/>
            <a:endParaRPr lang="ru-RU" dirty="0">
              <a:solidFill>
                <a:prstClr val="black"/>
              </a:solidFill>
              <a:latin typeface="Garamond" panose="02020404030301010803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6035" y="179972"/>
            <a:ext cx="505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ru-RU" sz="2000" dirty="0">
                <a:solidFill>
                  <a:srgbClr val="EBEBEB">
                    <a:lumMod val="50000"/>
                  </a:srgbClr>
                </a:solidFill>
                <a:latin typeface="Garamond" panose="02020404030301010803"/>
              </a:rPr>
              <a:t>ОГКОУ «Кохомская коррекционная школа»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922" y="3447704"/>
            <a:ext cx="68059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spcBef>
                <a:spcPct val="0"/>
              </a:spcBef>
            </a:pPr>
            <a:r>
              <a:rPr lang="en-US" sz="2000" dirty="0" smtClean="0">
                <a:solidFill>
                  <a:srgbClr val="EBEBEB">
                    <a:lumMod val="50000"/>
                  </a:srgbClr>
                </a:solidFill>
                <a:latin typeface="Garamond" panose="02020404030301010803"/>
              </a:rPr>
              <a:t>VII</a:t>
            </a:r>
            <a:r>
              <a:rPr lang="ru-RU" sz="2000" dirty="0" smtClean="0">
                <a:solidFill>
                  <a:srgbClr val="EBEBEB">
                    <a:lumMod val="50000"/>
                  </a:srgbClr>
                </a:solidFill>
                <a:latin typeface="Garamond" panose="02020404030301010803"/>
              </a:rPr>
              <a:t> Международный фестиваль </a:t>
            </a:r>
          </a:p>
          <a:p>
            <a:pPr algn="ctr" defTabSz="457200">
              <a:spcBef>
                <a:spcPct val="0"/>
              </a:spcBef>
            </a:pPr>
            <a:r>
              <a:rPr lang="ru-RU" sz="2000" dirty="0" smtClean="0">
                <a:solidFill>
                  <a:srgbClr val="EBEBEB">
                    <a:lumMod val="50000"/>
                  </a:srgbClr>
                </a:solidFill>
                <a:latin typeface="Garamond" panose="02020404030301010803"/>
              </a:rPr>
              <a:t>педагогических мастерских молодых педагогов</a:t>
            </a:r>
          </a:p>
          <a:p>
            <a:pPr algn="ctr" defTabSz="457200">
              <a:spcBef>
                <a:spcPct val="0"/>
              </a:spcBef>
            </a:pPr>
            <a:r>
              <a:rPr lang="ru-RU" sz="2000" dirty="0" smtClean="0">
                <a:solidFill>
                  <a:srgbClr val="EBEBEB">
                    <a:lumMod val="50000"/>
                  </a:srgbClr>
                </a:solidFill>
                <a:latin typeface="Garamond" panose="02020404030301010803"/>
              </a:rPr>
              <a:t>«Общайся! Создавай! Применяй!»</a:t>
            </a:r>
            <a:endParaRPr lang="ru-RU" sz="2000" dirty="0">
              <a:solidFill>
                <a:srgbClr val="EBEBEB">
                  <a:lumMod val="50000"/>
                </a:srgbClr>
              </a:solidFill>
              <a:latin typeface="Garamond" panose="02020404030301010803"/>
            </a:endParaRPr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9010" y="646656"/>
            <a:ext cx="3694188" cy="27750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5510" y="648862"/>
            <a:ext cx="3692377" cy="2772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8"/>
          <a:stretch/>
        </p:blipFill>
        <p:spPr>
          <a:xfrm>
            <a:off x="2197546" y="3881289"/>
            <a:ext cx="4537236" cy="29272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" r="956"/>
          <a:stretch/>
        </p:blipFill>
        <p:spPr>
          <a:xfrm rot="5400000">
            <a:off x="2699493" y="635058"/>
            <a:ext cx="3746496" cy="285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2531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447" y="133082"/>
            <a:ext cx="6347713" cy="1320800"/>
          </a:xfrm>
        </p:spPr>
        <p:txBody>
          <a:bodyPr/>
          <a:lstStyle/>
          <a:p>
            <a:r>
              <a:rPr lang="ru-RU" dirty="0" smtClean="0"/>
              <a:t>Алгоритм работы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111" y="914399"/>
            <a:ext cx="7413940" cy="4457263"/>
          </a:xfrm>
        </p:spPr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sz="2000" dirty="0" smtClean="0"/>
              <a:t>. Изучить возможности и перспективы выбранного направления (изучить опыт коллег, возможности развития в вашем регионе; оценить возможности обучающихся)</a:t>
            </a:r>
          </a:p>
          <a:p>
            <a:r>
              <a:rPr lang="ru-RU" sz="2000" dirty="0" smtClean="0"/>
              <a:t>2. Проанализировать наполнение и содержание будущего курса (что можно сделать? Как облегчить или усложнить материал?)</a:t>
            </a:r>
          </a:p>
          <a:p>
            <a:r>
              <a:rPr lang="ru-RU" sz="2000" dirty="0" smtClean="0"/>
              <a:t>3. Подобрать материалы, инструменты, оборудование</a:t>
            </a:r>
          </a:p>
          <a:p>
            <a:r>
              <a:rPr lang="ru-RU" sz="2000" dirty="0" smtClean="0"/>
              <a:t>4. Подобрать материал в зависимости от технических возможностей и способностей обучающихся (составить тематическое планирование)</a:t>
            </a:r>
          </a:p>
          <a:p>
            <a:r>
              <a:rPr lang="ru-RU" sz="2000" dirty="0" smtClean="0"/>
              <a:t>5. Приступить к реализации</a:t>
            </a:r>
          </a:p>
          <a:p>
            <a:r>
              <a:rPr lang="ru-RU" sz="2000" dirty="0" smtClean="0"/>
              <a:t>6. Внести коррективы</a:t>
            </a:r>
            <a:endParaRPr lang="ru-RU" sz="2000" dirty="0"/>
          </a:p>
        </p:txBody>
      </p:sp>
      <p:pic>
        <p:nvPicPr>
          <p:cNvPr id="2050" name="Picture 2" descr="http://qrcoder.ru/code/?https%3A%2F%2Fsh-spck-koxomskaya-r24.gosweb.gosuslugi.ru%2Fnetcat_files%2F32%2F50%2FRabochaya_programma_po_kursu_vneurochnoy_deyatel_nosti_Kartonazhno_perepletnoe_delo_5_9_klassy_AOOP_1_variant.pd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21" y="4725838"/>
            <a:ext cx="1727648" cy="1727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352800" y="5327170"/>
            <a:ext cx="2919212" cy="73292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dirty="0" smtClean="0"/>
              <a:t>Рабочая программа курса внеурочной деятельности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2573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1200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Каких же результатов мы достигли: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304" y="1320800"/>
            <a:ext cx="6972301" cy="4593563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Постепенно </a:t>
            </a:r>
            <a:r>
              <a:rPr lang="ru-RU" dirty="0"/>
              <a:t>в процесс трудового обучения включилось новое направление;</a:t>
            </a:r>
          </a:p>
          <a:p>
            <a:pPr lvl="0"/>
            <a:r>
              <a:rPr lang="ru-RU" dirty="0"/>
              <a:t>ПКД способствует активному развитию мелкой моторики, а также точности и аккуратности;</a:t>
            </a:r>
          </a:p>
          <a:p>
            <a:pPr lvl="0"/>
            <a:r>
              <a:rPr lang="ru-RU" dirty="0"/>
              <a:t>Данный предмет интересен обучающимся, поскольку является новым, необычным и находится на стыке трудового обучения и изобразительного искусства;</a:t>
            </a:r>
          </a:p>
          <a:p>
            <a:pPr lvl="0"/>
            <a:r>
              <a:rPr lang="ru-RU" dirty="0"/>
              <a:t>Для организации мастерской на начальном этапе не требуется сразу закупать дорогостоящее оборудование (это можно делать постепенно);</a:t>
            </a:r>
          </a:p>
          <a:p>
            <a:pPr lvl="0"/>
            <a:r>
              <a:rPr lang="ru-RU" dirty="0"/>
              <a:t>Помимо учебных целей, мастерская обслуживает потребности </a:t>
            </a:r>
            <a:r>
              <a:rPr lang="ru-RU" dirty="0" smtClean="0"/>
              <a:t>школы;</a:t>
            </a:r>
            <a:endParaRPr lang="ru-RU" dirty="0"/>
          </a:p>
          <a:p>
            <a:pPr lvl="0"/>
            <a:r>
              <a:rPr lang="ru-RU" dirty="0"/>
              <a:t>ПКД увлекает даже самых непоседливых детей: в практике школы именно дети «с характером» показывают лучший результат.</a:t>
            </a:r>
          </a:p>
          <a:p>
            <a:endParaRPr lang="ru-RU" dirty="0"/>
          </a:p>
        </p:txBody>
      </p:sp>
      <p:pic>
        <p:nvPicPr>
          <p:cNvPr id="1026" name="Picture 2" descr="http://qrcoder.ru/code/?https%3A%2F%2Fwww.youtube.com%2Fwatch%3Fv%3DQPLJOIO0wvk%26t%3D5s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394" y="5133313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998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6132" y="524933"/>
            <a:ext cx="4648201" cy="1320800"/>
          </a:xfrm>
        </p:spPr>
        <p:txBody>
          <a:bodyPr/>
          <a:lstStyle/>
          <a:p>
            <a:r>
              <a:rPr lang="ru-RU" dirty="0" smtClean="0"/>
              <a:t>Полезные ссылки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185" y="1281378"/>
            <a:ext cx="5827715" cy="5247743"/>
          </a:xfrm>
        </p:spPr>
        <p:txBody>
          <a:bodyPr>
            <a:normAutofit/>
          </a:bodyPr>
          <a:lstStyle/>
          <a:p>
            <a:r>
              <a:rPr lang="ru-RU" dirty="0" smtClean="0"/>
              <a:t>Мастер-классы по переплетному делу</a:t>
            </a:r>
            <a:endParaRPr lang="ru-RU" dirty="0" smtClean="0">
              <a:hlinkClick r:id="rId2"/>
            </a:endParaRP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www.livemaster.ru/masterclasses/rabota-s-bumagoj/perepletnoe-delo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Канал о картонажном деле</a:t>
            </a:r>
            <a:endParaRPr lang="ru-RU" dirty="0" smtClean="0">
              <a:hlinkClick r:id="rId3"/>
            </a:endParaRPr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https://youtube.com/playlist?list=PL4ohxNJWSSBkBiR89XaHee_ulhycZqD-m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Канал о переплетном деле</a:t>
            </a:r>
            <a:endParaRPr lang="ru-RU" dirty="0" smtClean="0">
              <a:hlinkClick r:id="rId4"/>
            </a:endParaRPr>
          </a:p>
          <a:p>
            <a:pPr marL="0" indent="0">
              <a:buNone/>
            </a:pP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www.youtube.com/playlist?list=PL9bpzVdNsr_MJ22cfNXSZ5PA57uNv4qQg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Библиотека материалов по переплетному делу</a:t>
            </a:r>
            <a:endParaRPr lang="ru-RU" dirty="0" smtClean="0">
              <a:hlinkClick r:id="rId5"/>
            </a:endParaRPr>
          </a:p>
          <a:p>
            <a:pPr marL="0" indent="0">
              <a:buNone/>
            </a:pPr>
            <a:r>
              <a:rPr lang="en-US" dirty="0" smtClean="0">
                <a:hlinkClick r:id="rId5"/>
              </a:rPr>
              <a:t>http://nozdr.ru/biblio/remjosla/books</a:t>
            </a:r>
            <a:endParaRPr lang="ru-RU" dirty="0"/>
          </a:p>
        </p:txBody>
      </p:sp>
      <p:pic>
        <p:nvPicPr>
          <p:cNvPr id="1026" name="Picture 2" descr="http://qrcoder.ru/code/?https%3A%2F%2Fwww.livemaster.ru%2Fmasterclasses%2Frabota-s-bumagoj%2Fperepletnoe-delo&amp;4&amp;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957630"/>
            <a:ext cx="1296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youtube.com%2Fplaylist%3Flist%3DPL4ohxNJWSSBkBiR89XaHee_ulhycZqD-m&amp;4&amp;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2362075"/>
            <a:ext cx="1296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www.youtube.com%2Fplaylist%3Flist%3DPL9bpzVdNsr_MJ22cfNXSZ5PA57uNv4qQg&amp;4&amp;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3802569"/>
            <a:ext cx="1296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qrcoder.ru/code/?http%3A%2F%2Fnozdr.ru%2Fbiblio%2Fremjosla%2Fbooks&amp;4&amp;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5212501"/>
            <a:ext cx="1296000" cy="12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4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16924"/>
          </a:xfrm>
        </p:spPr>
        <p:txBody>
          <a:bodyPr/>
          <a:lstStyle/>
          <a:p>
            <a:pPr algn="ctr"/>
            <a:r>
              <a:rPr lang="ru-RU" dirty="0"/>
              <a:t>Почему?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516646"/>
            <a:ext cx="6347714" cy="3880773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Переплетно-картонажное дело </a:t>
            </a:r>
            <a:r>
              <a:rPr lang="ru-RU" sz="2400" dirty="0"/>
              <a:t>– это одно из направлений Профильного труда, которое также предложено в новой ФАООП УО </a:t>
            </a:r>
            <a:endParaRPr lang="ru-RU" sz="2400" dirty="0" smtClean="0"/>
          </a:p>
          <a:p>
            <a:pPr marL="0" indent="0">
              <a:buNone/>
            </a:pPr>
            <a:r>
              <a:rPr lang="ru-RU" sz="2400" i="1" dirty="0" smtClean="0"/>
              <a:t>(</a:t>
            </a:r>
            <a:r>
              <a:rPr lang="ru-RU" sz="2400" i="1" dirty="0"/>
              <a:t>Приказ Министерства просвещения РФ от 24 ноября 2022 г. N 1026 </a:t>
            </a:r>
            <a:r>
              <a:rPr lang="ru-RU" sz="2400" i="1" dirty="0" smtClean="0"/>
              <a:t>«Об </a:t>
            </a:r>
            <a:r>
              <a:rPr lang="ru-RU" sz="2400" i="1" dirty="0"/>
              <a:t>утверждении федеральной адаптированной основной общеобразовательной программы обучающихся с умственной отсталостью (интеллектуальными нарушениями</a:t>
            </a:r>
            <a:r>
              <a:rPr lang="ru-RU" sz="2400" i="1" dirty="0" smtClean="0"/>
              <a:t>)»). 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2126972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277" y="251791"/>
            <a:ext cx="7076662" cy="8878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aramond" panose="02020404030301010803" pitchFamily="18" charset="0"/>
              </a:rPr>
              <a:t>Работа в этом направлении началась в 2020 году в рамках обновления содержания предметной области «Технология»</a:t>
            </a:r>
            <a:endParaRPr lang="ru-RU" dirty="0">
              <a:latin typeface="Garamond" panose="02020404030301010803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17" y="2417952"/>
            <a:ext cx="5176620" cy="388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" t="16117" r="18289" b="2563"/>
          <a:stretch/>
        </p:blipFill>
        <p:spPr>
          <a:xfrm>
            <a:off x="172277" y="2417952"/>
            <a:ext cx="2983269" cy="4139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48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5236" y="53102"/>
            <a:ext cx="5376334" cy="857931"/>
          </a:xfrm>
        </p:spPr>
        <p:txBody>
          <a:bodyPr/>
          <a:lstStyle/>
          <a:p>
            <a:r>
              <a:rPr lang="ru-RU" dirty="0" smtClean="0"/>
              <a:t>Оборудование мастерской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96700" y="1101285"/>
            <a:ext cx="3069810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06844" y="1101958"/>
            <a:ext cx="3068464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928263" y="4171770"/>
            <a:ext cx="3068461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1379" y="1100606"/>
            <a:ext cx="3068453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08087" y="4171774"/>
            <a:ext cx="3068453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2" t="10837" r="10917" b="9841"/>
          <a:stretch/>
        </p:blipFill>
        <p:spPr>
          <a:xfrm rot="5400000">
            <a:off x="-53560" y="4168883"/>
            <a:ext cx="3074233" cy="230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573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6004" y="1335313"/>
            <a:ext cx="4831082" cy="2278743"/>
          </a:xfrm>
        </p:spPr>
        <p:txBody>
          <a:bodyPr>
            <a:noAutofit/>
          </a:bodyPr>
          <a:lstStyle/>
          <a:p>
            <a:r>
              <a:rPr lang="ru-RU" sz="2800" dirty="0"/>
              <a:t>Р</a:t>
            </a:r>
            <a:r>
              <a:rPr lang="ru-RU" sz="2800" dirty="0" smtClean="0"/>
              <a:t>абота </a:t>
            </a:r>
            <a:r>
              <a:rPr lang="ru-RU" sz="2800" dirty="0"/>
              <a:t>в мастерской началась с изображения геометрических фигур, а первым изделием стал обычный бумажный конверт</a:t>
            </a: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4" y="3928217"/>
            <a:ext cx="4368547" cy="2510478"/>
          </a:xfrm>
        </p:spPr>
      </p:pic>
      <p:pic>
        <p:nvPicPr>
          <p:cNvPr id="7" name="Объект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140" y="0"/>
            <a:ext cx="5563323" cy="259621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87" y="3928217"/>
            <a:ext cx="4326630" cy="244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0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5699" y="457890"/>
            <a:ext cx="6347713" cy="885371"/>
          </a:xfrm>
        </p:spPr>
        <p:txBody>
          <a:bodyPr/>
          <a:lstStyle/>
          <a:p>
            <a:r>
              <a:rPr lang="ru-RU" dirty="0" smtClean="0"/>
              <a:t>Развертка конверта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99" y="1393371"/>
            <a:ext cx="6066972" cy="5328692"/>
          </a:xfrm>
        </p:spPr>
      </p:pic>
      <p:sp>
        <p:nvSpPr>
          <p:cNvPr id="10" name="TextBox 9"/>
          <p:cNvSpPr txBox="1"/>
          <p:nvPr/>
        </p:nvSpPr>
        <p:spPr>
          <a:xfrm>
            <a:off x="3124200" y="3149600"/>
            <a:ext cx="1638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/>
              <a:t>?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166742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466" y="272920"/>
            <a:ext cx="6976534" cy="13208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первый год обучающиеся освоили виды бумаги и картона, клеящие составы, режущие инструменты.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66" y="4236600"/>
            <a:ext cx="4415999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588" y="1673160"/>
            <a:ext cx="4416000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815" y="4362562"/>
            <a:ext cx="3055773" cy="23580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11055">
            <a:off x="2034488" y="2618218"/>
            <a:ext cx="1471163" cy="116428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6206">
            <a:off x="508043" y="1837051"/>
            <a:ext cx="1262612" cy="20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910" y="39605"/>
            <a:ext cx="3208914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Изделия украшались орнаментом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7" y="1440144"/>
            <a:ext cx="3424189" cy="257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47" y="4127500"/>
            <a:ext cx="3411177" cy="2561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4" t="13923" r="13651" b="17022"/>
          <a:stretch/>
        </p:blipFill>
        <p:spPr>
          <a:xfrm rot="5400000">
            <a:off x="4024621" y="1682260"/>
            <a:ext cx="2598080" cy="1952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419597" y="550334"/>
            <a:ext cx="3395134" cy="639233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Айрис-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фолдинг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3" t="22479" r="46893" b="16358"/>
          <a:stretch/>
        </p:blipFill>
        <p:spPr>
          <a:xfrm rot="5400000">
            <a:off x="5094930" y="3373453"/>
            <a:ext cx="2601878" cy="4109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756" y="1699387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53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40" y="180636"/>
            <a:ext cx="7066734" cy="13208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Обучающиеся приступили к более сложным изделиям: папки с завязками, блокноты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88" y="4220593"/>
            <a:ext cx="3353838" cy="251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" t="-12"/>
          <a:stretch/>
        </p:blipFill>
        <p:spPr>
          <a:xfrm rot="5400000">
            <a:off x="4599975" y="1345968"/>
            <a:ext cx="3019064" cy="243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56305" y="1983532"/>
            <a:ext cx="5321446" cy="3995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7970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1116</TotalTime>
  <Words>388</Words>
  <Application>Microsoft Office PowerPoint</Application>
  <PresentationFormat>Экран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Garamond</vt:lpstr>
      <vt:lpstr>Wingdings 3</vt:lpstr>
      <vt:lpstr>Грань</vt:lpstr>
      <vt:lpstr>«Переплетно-картонажное дело в коррекционной школе:  от идеи к результатам»</vt:lpstr>
      <vt:lpstr>Почему? </vt:lpstr>
      <vt:lpstr>Работа в этом направлении началась в 2020 году в рамках обновления содержания предметной области «Технология»</vt:lpstr>
      <vt:lpstr>Оборудование мастерской</vt:lpstr>
      <vt:lpstr>Работа в мастерской началась с изображения геометрических фигур, а первым изделием стал обычный бумажный конверт</vt:lpstr>
      <vt:lpstr>Развертка конверта</vt:lpstr>
      <vt:lpstr>В первый год обучающиеся освоили виды бумаги и картона, клеящие составы, режущие инструменты.</vt:lpstr>
      <vt:lpstr>Изделия украшались орнаментом</vt:lpstr>
      <vt:lpstr>Обучающиеся приступили к более сложным изделиям: папки с завязками, блокноты</vt:lpstr>
      <vt:lpstr>Презентация PowerPoint</vt:lpstr>
      <vt:lpstr>Алгоритм работы </vt:lpstr>
      <vt:lpstr>Каких же результатов мы достигли:  </vt:lpstr>
      <vt:lpstr>Полезные ссылки</vt:lpstr>
    </vt:vector>
  </TitlesOfParts>
  <Company>PJSC "New Engineering Technologies"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Олеся Карпова</cp:lastModifiedBy>
  <cp:revision>108</cp:revision>
  <dcterms:created xsi:type="dcterms:W3CDTF">2016-11-18T14:12:19Z</dcterms:created>
  <dcterms:modified xsi:type="dcterms:W3CDTF">2023-08-23T10:24:18Z</dcterms:modified>
</cp:coreProperties>
</file>